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07" r:id="rId2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11" Type="http://schemas.openxmlformats.org/officeDocument/2006/relationships/slide" Target="slides/slide95.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25.xml"/></Relationships>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7AF2DC-D848-17A3-59A6-9ACDDFF5235C}"/>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3" name="Rectangle 3">
            <a:extLst>
              <a:ext uri="{FF2B5EF4-FFF2-40B4-BE49-F238E27FC236}">
                <a16:creationId xmlns:a16="http://schemas.microsoft.com/office/drawing/2014/main" id="{F96C19F0-9B97-4EFD-F7D9-3A64BA39CFA7}"/>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4" name="Rectangle 4">
            <a:extLst>
              <a:ext uri="{FF2B5EF4-FFF2-40B4-BE49-F238E27FC236}">
                <a16:creationId xmlns:a16="http://schemas.microsoft.com/office/drawing/2014/main" id="{D1C72CA9-4D68-C1BF-A86F-09AE665966E8}"/>
              </a:ext>
            </a:extLst>
          </p:cNvPr>
          <p:cNvSpPr>
            <a:spLocks noGrp="1" noChangeArrowheads="1"/>
          </p:cNvSpPr>
          <p:nvPr>
            <p:ph type="title"/>
          </p:nvPr>
        </p:nvSpPr>
        <p:spPr>
          <a:xfrm>
            <a:off x="152400" y="533400"/>
            <a:ext cx="7772400" cy="1143000"/>
          </a:xfrm>
          <a:noFill/>
          <a:ln/>
        </p:spPr>
        <p:txBody>
          <a:bodyPr/>
          <a:lstStyle/>
          <a:p>
            <a:pPr algn="l"/>
            <a:r>
              <a:rPr lang="en-US" altLang="zh-CN" sz="4000" b="1">
                <a:solidFill>
                  <a:srgbClr val="051540"/>
                </a:solidFill>
                <a:latin typeface="Arial" panose="020B0604020202020204" pitchFamily="34" charset="0"/>
                <a:ea typeface="宋体" panose="02010600030101010101" pitchFamily="2" charset="-122"/>
              </a:rPr>
              <a:t>Qualified Individual</a:t>
            </a:r>
            <a:br>
              <a:rPr lang="en-US" altLang="zh-CN" sz="4000" b="1">
                <a:solidFill>
                  <a:srgbClr val="051540"/>
                </a:solidFill>
                <a:latin typeface="Arial" panose="020B0604020202020204" pitchFamily="34" charset="0"/>
                <a:ea typeface="宋体" panose="02010600030101010101" pitchFamily="2" charset="-122"/>
              </a:rPr>
            </a:br>
            <a:r>
              <a:rPr lang="en-US" altLang="zh-CN" sz="4000" b="1">
                <a:solidFill>
                  <a:srgbClr val="051540"/>
                </a:solidFill>
                <a:latin typeface="Arial" panose="020B0604020202020204" pitchFamily="34" charset="0"/>
                <a:ea typeface="宋体" panose="02010600030101010101" pitchFamily="2" charset="-122"/>
              </a:rPr>
              <a:t>With A Disability</a:t>
            </a:r>
          </a:p>
        </p:txBody>
      </p:sp>
      <p:sp>
        <p:nvSpPr>
          <p:cNvPr id="20485" name="Rectangle 5">
            <a:extLst>
              <a:ext uri="{FF2B5EF4-FFF2-40B4-BE49-F238E27FC236}">
                <a16:creationId xmlns:a16="http://schemas.microsoft.com/office/drawing/2014/main" id="{029E9089-21CE-30DE-474E-39C983844568}"/>
              </a:ext>
            </a:extLst>
          </p:cNvPr>
          <p:cNvSpPr>
            <a:spLocks noGrp="1" noChangeArrowheads="1"/>
          </p:cNvSpPr>
          <p:nvPr>
            <p:ph type="body" idx="1"/>
          </p:nvPr>
        </p:nvSpPr>
        <p:spPr>
          <a:xfrm>
            <a:off x="762000" y="2438400"/>
            <a:ext cx="7772400" cy="4114800"/>
          </a:xfrm>
          <a:noFill/>
          <a:ln/>
        </p:spPr>
        <p:txBody>
          <a:bodyPr/>
          <a:lstStyle/>
          <a:p>
            <a:pPr>
              <a:buFont typeface="Monotype Sorts" pitchFamily="2" charset="2"/>
              <a:buNone/>
            </a:pPr>
            <a:endParaRPr lang="en-US" altLang="zh-CN" sz="800">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1)	 Satisfy the Required Skills, Experience, and Education Required for the Position</a:t>
            </a:r>
          </a:p>
          <a:p>
            <a:pPr>
              <a:buFont typeface="Monotype Sorts" pitchFamily="2" charset="2"/>
              <a:buNone/>
            </a:pPr>
            <a:endParaRPr lang="en-US" altLang="zh-CN" sz="2400" b="1">
              <a:solidFill>
                <a:srgbClr val="051540"/>
              </a:solidFill>
              <a:ea typeface="宋体" panose="02010600030101010101" pitchFamily="2" charset="-122"/>
            </a:endParaRPr>
          </a:p>
          <a:p>
            <a:pPr>
              <a:buFont typeface="Monotype Sorts" pitchFamily="2" charset="2"/>
              <a:buNone/>
            </a:pPr>
            <a:r>
              <a:rPr lang="en-US" altLang="zh-CN" b="1">
                <a:solidFill>
                  <a:srgbClr val="051540"/>
                </a:solidFill>
                <a:ea typeface="宋体" panose="02010600030101010101" pitchFamily="2" charset="-122"/>
              </a:rPr>
              <a:t>2) Perform the Essential Job Functions </a:t>
            </a:r>
          </a:p>
          <a:p>
            <a:pPr>
              <a:buFont typeface="Monotype Sorts" pitchFamily="2" charset="2"/>
              <a:buNone/>
            </a:pPr>
            <a:r>
              <a:rPr lang="en-US" altLang="zh-CN" b="1">
                <a:solidFill>
                  <a:srgbClr val="051540"/>
                </a:solidFill>
                <a:ea typeface="宋体" panose="02010600030101010101" pitchFamily="2" charset="-122"/>
              </a:rPr>
              <a:t>	With or Without Reasonable Accommodations</a:t>
            </a:r>
          </a:p>
        </p:txBody>
      </p:sp>
      <p:grpSp>
        <p:nvGrpSpPr>
          <p:cNvPr id="20495" name="Group 15">
            <a:extLst>
              <a:ext uri="{FF2B5EF4-FFF2-40B4-BE49-F238E27FC236}">
                <a16:creationId xmlns:a16="http://schemas.microsoft.com/office/drawing/2014/main" id="{CD7B02AA-AF9C-8920-ED66-C6FDAF74AEEC}"/>
              </a:ext>
            </a:extLst>
          </p:cNvPr>
          <p:cNvGrpSpPr>
            <a:grpSpLocks/>
          </p:cNvGrpSpPr>
          <p:nvPr/>
        </p:nvGrpSpPr>
        <p:grpSpPr bwMode="auto">
          <a:xfrm>
            <a:off x="234950" y="1811338"/>
            <a:ext cx="5029200" cy="123825"/>
            <a:chOff x="148" y="1141"/>
            <a:chExt cx="3168" cy="78"/>
          </a:xfrm>
        </p:grpSpPr>
        <p:sp>
          <p:nvSpPr>
            <p:cNvPr id="20486" name="Rectangle 6">
              <a:extLst>
                <a:ext uri="{FF2B5EF4-FFF2-40B4-BE49-F238E27FC236}">
                  <a16:creationId xmlns:a16="http://schemas.microsoft.com/office/drawing/2014/main" id="{8E762C52-65E3-45C2-E198-D37FCB12E423}"/>
                </a:ext>
              </a:extLst>
            </p:cNvPr>
            <p:cNvSpPr>
              <a:spLocks noChangeArrowheads="1"/>
            </p:cNvSpPr>
            <p:nvPr/>
          </p:nvSpPr>
          <p:spPr bwMode="auto">
            <a:xfrm>
              <a:off x="148" y="1141"/>
              <a:ext cx="3168" cy="44"/>
            </a:xfrm>
            <a:prstGeom prst="rect">
              <a:avLst/>
            </a:prstGeom>
            <a:solidFill>
              <a:srgbClr val="081F5E"/>
            </a:solidFill>
            <a:ln w="12700">
              <a:solidFill>
                <a:srgbClr val="081D5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7" name="Rectangle 7">
              <a:extLst>
                <a:ext uri="{FF2B5EF4-FFF2-40B4-BE49-F238E27FC236}">
                  <a16:creationId xmlns:a16="http://schemas.microsoft.com/office/drawing/2014/main" id="{8FCD5B69-D9C1-A004-56E9-FBF14CB664FF}"/>
                </a:ext>
              </a:extLst>
            </p:cNvPr>
            <p:cNvSpPr>
              <a:spLocks noChangeArrowheads="1"/>
            </p:cNvSpPr>
            <p:nvPr/>
          </p:nvSpPr>
          <p:spPr bwMode="auto">
            <a:xfrm>
              <a:off x="259"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8" name="Rectangle 8">
              <a:extLst>
                <a:ext uri="{FF2B5EF4-FFF2-40B4-BE49-F238E27FC236}">
                  <a16:creationId xmlns:a16="http://schemas.microsoft.com/office/drawing/2014/main" id="{98EB46B3-2315-4B50-09C3-B926D7EE6CF7}"/>
                </a:ext>
              </a:extLst>
            </p:cNvPr>
            <p:cNvSpPr>
              <a:spLocks noChangeArrowheads="1"/>
            </p:cNvSpPr>
            <p:nvPr/>
          </p:nvSpPr>
          <p:spPr bwMode="auto">
            <a:xfrm>
              <a:off x="6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89" name="Rectangle 9">
              <a:extLst>
                <a:ext uri="{FF2B5EF4-FFF2-40B4-BE49-F238E27FC236}">
                  <a16:creationId xmlns:a16="http://schemas.microsoft.com/office/drawing/2014/main" id="{BEEFF8B5-987E-939F-3EB5-FDC89D111460}"/>
                </a:ext>
              </a:extLst>
            </p:cNvPr>
            <p:cNvSpPr>
              <a:spLocks noChangeArrowheads="1"/>
            </p:cNvSpPr>
            <p:nvPr/>
          </p:nvSpPr>
          <p:spPr bwMode="auto">
            <a:xfrm>
              <a:off x="1071"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0" name="Rectangle 10">
              <a:extLst>
                <a:ext uri="{FF2B5EF4-FFF2-40B4-BE49-F238E27FC236}">
                  <a16:creationId xmlns:a16="http://schemas.microsoft.com/office/drawing/2014/main" id="{06AE67AC-3E69-BDEC-75B7-3D77C98EDBE4}"/>
                </a:ext>
              </a:extLst>
            </p:cNvPr>
            <p:cNvSpPr>
              <a:spLocks noChangeArrowheads="1"/>
            </p:cNvSpPr>
            <p:nvPr/>
          </p:nvSpPr>
          <p:spPr bwMode="auto">
            <a:xfrm>
              <a:off x="1477"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1" name="Rectangle 11">
              <a:extLst>
                <a:ext uri="{FF2B5EF4-FFF2-40B4-BE49-F238E27FC236}">
                  <a16:creationId xmlns:a16="http://schemas.microsoft.com/office/drawing/2014/main" id="{5AB5CFE8-E296-DF86-4AA7-C167B63666D8}"/>
                </a:ext>
              </a:extLst>
            </p:cNvPr>
            <p:cNvSpPr>
              <a:spLocks noChangeArrowheads="1"/>
            </p:cNvSpPr>
            <p:nvPr/>
          </p:nvSpPr>
          <p:spPr bwMode="auto">
            <a:xfrm>
              <a:off x="1847" y="1153"/>
              <a:ext cx="176"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2" name="Rectangle 12">
              <a:extLst>
                <a:ext uri="{FF2B5EF4-FFF2-40B4-BE49-F238E27FC236}">
                  <a16:creationId xmlns:a16="http://schemas.microsoft.com/office/drawing/2014/main" id="{CC14E666-E943-4412-71D4-8C8E9C968B17}"/>
                </a:ext>
              </a:extLst>
            </p:cNvPr>
            <p:cNvSpPr>
              <a:spLocks noChangeArrowheads="1"/>
            </p:cNvSpPr>
            <p:nvPr/>
          </p:nvSpPr>
          <p:spPr bwMode="auto">
            <a:xfrm>
              <a:off x="2253"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3" name="Rectangle 13">
              <a:extLst>
                <a:ext uri="{FF2B5EF4-FFF2-40B4-BE49-F238E27FC236}">
                  <a16:creationId xmlns:a16="http://schemas.microsoft.com/office/drawing/2014/main" id="{ED3A6EE7-FE13-BDD7-4C6E-58F9FB569F62}"/>
                </a:ext>
              </a:extLst>
            </p:cNvPr>
            <p:cNvSpPr>
              <a:spLocks noChangeArrowheads="1"/>
            </p:cNvSpPr>
            <p:nvPr/>
          </p:nvSpPr>
          <p:spPr bwMode="auto">
            <a:xfrm>
              <a:off x="2659"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sp>
          <p:nvSpPr>
            <p:cNvPr id="20494" name="Rectangle 14">
              <a:extLst>
                <a:ext uri="{FF2B5EF4-FFF2-40B4-BE49-F238E27FC236}">
                  <a16:creationId xmlns:a16="http://schemas.microsoft.com/office/drawing/2014/main" id="{C009A524-4E2E-91D5-2BE0-84F27D5EAF39}"/>
                </a:ext>
              </a:extLst>
            </p:cNvPr>
            <p:cNvSpPr>
              <a:spLocks noChangeArrowheads="1"/>
            </p:cNvSpPr>
            <p:nvPr/>
          </p:nvSpPr>
          <p:spPr bwMode="auto">
            <a:xfrm>
              <a:off x="3065" y="1153"/>
              <a:ext cx="177" cy="66"/>
            </a:xfrm>
            <a:prstGeom prst="rect">
              <a:avLst/>
            </a:prstGeom>
            <a:solidFill>
              <a:srgbClr val="BC3700"/>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232323"/>
                </a:solidFill>
                <a:effectLst/>
                <a:uLnTx/>
                <a:uFillTx/>
                <a:latin typeface="Times New Roman" panose="02020603050405020304" pitchFamily="18" charset="0"/>
                <a:ea typeface="+mn-ea"/>
                <a:cs typeface="+mn-cs"/>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5">
                                            <p:txEl>
                                              <p:pRg st="1" end="1"/>
                                            </p:txEl>
                                          </p:spTgt>
                                        </p:tgtEl>
                                        <p:attrNameLst>
                                          <p:attrName>style.visibility</p:attrName>
                                        </p:attrNameLst>
                                      </p:cBhvr>
                                      <p:to>
                                        <p:strVal val="visible"/>
                                      </p:to>
                                    </p:set>
                                    <p:anim calcmode="lin" valueType="num">
                                      <p:cBhvr additive="base">
                                        <p:cTn id="7" dur="500" fill="hold"/>
                                        <p:tgtEl>
                                          <p:spTgt spid="2048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485">
                                            <p:txEl>
                                              <p:pRg st="3" end="3"/>
                                            </p:txEl>
                                          </p:spTgt>
                                        </p:tgtEl>
                                        <p:attrNameLst>
                                          <p:attrName>style.visibility</p:attrName>
                                        </p:attrNameLst>
                                      </p:cBhvr>
                                      <p:to>
                                        <p:strVal val="visible"/>
                                      </p:to>
                                    </p:set>
                                    <p:anim calcmode="lin" valueType="num">
                                      <p:cBhvr additive="base">
                                        <p:cTn id="13" dur="500" fill="hold"/>
                                        <p:tgtEl>
                                          <p:spTgt spid="2048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4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485">
                                            <p:txEl>
                                              <p:pRg st="4" end="4"/>
                                            </p:txEl>
                                          </p:spTgt>
                                        </p:tgtEl>
                                        <p:attrNameLst>
                                          <p:attrName>style.visibility</p:attrName>
                                        </p:attrNameLst>
                                      </p:cBhvr>
                                      <p:to>
                                        <p:strVal val="visible"/>
                                      </p:to>
                                    </p:set>
                                    <p:anim calcmode="lin" valueType="num">
                                      <p:cBhvr additive="base">
                                        <p:cTn id="19" dur="500" fill="hold"/>
                                        <p:tgtEl>
                                          <p:spTgt spid="2048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